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67" r:id="rId6"/>
    <p:sldId id="257" r:id="rId7"/>
    <p:sldId id="261" r:id="rId8"/>
    <p:sldId id="262" r:id="rId9"/>
    <p:sldId id="259" r:id="rId10"/>
    <p:sldId id="260" r:id="rId11"/>
    <p:sldId id="26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8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1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4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4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3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21FB-A4F1-4760-9C49-9CA51C4C751A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9B1A-926C-4131-B632-2B9D6C89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pic/201305/1024x768/setwalls.ru-50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10"/>
            <a:ext cx="9144000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oji.co.uk/files/apple-emojis/objects-ios/674-syri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Belukha Capital" panose="020B0603050302020204" pitchFamily="34" charset="0"/>
              </a:rPr>
              <a:t>Я ВЫБИРАЮ </a:t>
            </a:r>
            <a:endParaRPr lang="ru-RU" sz="5400" dirty="0">
              <a:solidFill>
                <a:schemeClr val="bg1"/>
              </a:solidFill>
              <a:latin typeface="Belukha Capital" panose="020B06030503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010" y="2967334"/>
            <a:ext cx="49693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/>
                </a:solidFill>
                <a:effectLst/>
                <a:latin typeface="Belukha Capital" panose="020B0603050302020204" pitchFamily="34" charset="0"/>
              </a:rPr>
              <a:t>ЖИЗНЬ!</a:t>
            </a:r>
            <a:endParaRPr lang="ru-RU" sz="5400" b="1" cap="none" spc="0" dirty="0">
              <a:ln w="50800"/>
              <a:solidFill>
                <a:schemeClr val="bg1"/>
              </a:solidFill>
              <a:effectLst/>
              <a:latin typeface="Belukha Capital" panose="020B06030503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175"/>
            <a:ext cx="93345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6535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6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" y="0"/>
            <a:ext cx="9135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16632"/>
            <a:ext cx="5166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 помнить!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t="14947" r="34814" b="57248"/>
          <a:stretch/>
        </p:blipFill>
        <p:spPr bwMode="auto">
          <a:xfrm>
            <a:off x="1619672" y="1213768"/>
            <a:ext cx="655272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6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" y="0"/>
            <a:ext cx="9155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3" y="116632"/>
            <a:ext cx="6408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Узелки на память…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Вирус </a:t>
            </a:r>
            <a:r>
              <a:rPr lang="ru-RU" dirty="0">
                <a:solidFill>
                  <a:srgbClr val="002060"/>
                </a:solidFill>
                <a:latin typeface="Egipet" panose="02000800020000020004" pitchFamily="2" charset="0"/>
              </a:rPr>
              <a:t>ВИЧ проникает в организм только через повреждённые кожные покровы и слизистые оболочки.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ВИЧ </a:t>
            </a:r>
            <a:r>
              <a:rPr lang="ru-RU" dirty="0">
                <a:solidFill>
                  <a:srgbClr val="002060"/>
                </a:solidFill>
                <a:latin typeface="Egipet" panose="02000800020000020004" pitchFamily="2" charset="0"/>
              </a:rPr>
              <a:t>может поражать многие органы и системы, но более других страдает иммунная система</a:t>
            </a:r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Egipet" panose="02000800020000020004" pitchFamily="2" charset="0"/>
              </a:rPr>
              <a:t>Клинические проявления ВИЧ зависят от стадии инфекционного процесса: </a:t>
            </a:r>
            <a:br>
              <a:rPr lang="ru-RU" dirty="0">
                <a:solidFill>
                  <a:srgbClr val="002060"/>
                </a:solidFill>
                <a:latin typeface="Egipet" panose="02000800020000020004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     1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. Инкубационный </a:t>
            </a:r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период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     2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. Острая фаза</a:t>
            </a:r>
            <a:b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     3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. Бессимптомная стадия</a:t>
            </a:r>
            <a:b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     4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Egipet" panose="02000800020000020004" pitchFamily="2" charset="0"/>
              </a:rPr>
              <a:t>Генерализованная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Egipet" panose="02000800020000020004" pitchFamily="2" charset="0"/>
              </a:rPr>
              <a:t>лимфаденопатия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     5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. СПИД связанный комплекс</a:t>
            </a:r>
            <a:b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     6</a:t>
            </a:r>
            <a:r>
              <a:rPr lang="ru-RU" sz="2000" dirty="0">
                <a:solidFill>
                  <a:srgbClr val="002060"/>
                </a:solidFill>
                <a:latin typeface="Egipet" panose="02000800020000020004" pitchFamily="2" charset="0"/>
              </a:rPr>
              <a:t>. СПИД.</a:t>
            </a:r>
            <a:endParaRPr lang="ru-RU" sz="2000" dirty="0">
              <a:solidFill>
                <a:srgbClr val="002060"/>
              </a:solidFill>
              <a:latin typeface="Egipet" panose="020008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80648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Инкубационный период 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длится с момента проникновения вируса в организм человека и до образования антител. Длительность его от 2-3 недель до 1 года, в среднем 2-3 месяца.</a:t>
            </a:r>
          </a:p>
          <a:p>
            <a:endParaRPr lang="ru-RU" sz="12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Острая фаза 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отмечается у половины ВИЧ инфицированных. Это первичный ответ на образование антител. Основной симптом - </a:t>
            </a:r>
            <a:r>
              <a:rPr lang="ru-RU" sz="1200" dirty="0" err="1">
                <a:solidFill>
                  <a:srgbClr val="002060"/>
                </a:solidFill>
                <a:latin typeface="Egipet" panose="02000800020000020004" pitchFamily="2" charset="0"/>
              </a:rPr>
              <a:t>лимфаденопатия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. Слабость, ночная потливость, длительный субфебрилитет. Так же могут быть различные высыпания на слизистой оболочке и кожных покровах, напоминающие инфекционный мононуклеоз или краснуху. Могут быть артралгии, миалгии. Может быть кандидоз полости рта. </a:t>
            </a:r>
          </a:p>
          <a:p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Острая фаза длится от нескольких недель до 2-3 месяцев, иногда дольше. Это зависит от состояния иммунитета. Когда иммунитет восстанавливается - острая фаза прекращается. </a:t>
            </a:r>
          </a:p>
          <a:p>
            <a:endParaRPr lang="ru-RU" sz="12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Бессимптомная стадия. 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Человек чувствует себя хорошо, и не считает себя больным. Единственный симптом, может быть, увеличение лимфоузлов, если они были увеличены в острую фазу. Если лимфоузлы не были увеличены в острую фазу, то обязательно увеличатся в конце бессимптомной стадии. </a:t>
            </a:r>
          </a:p>
          <a:p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Эта стадия длится несколько лет. Может длиться до 10 лет.</a:t>
            </a:r>
          </a:p>
          <a:p>
            <a:endParaRPr lang="ru-RU" sz="12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r>
              <a:rPr lang="ru-RU" sz="1200" dirty="0" err="1">
                <a:solidFill>
                  <a:srgbClr val="C00000"/>
                </a:solidFill>
                <a:latin typeface="Egipet" panose="02000800020000020004" pitchFamily="2" charset="0"/>
              </a:rPr>
              <a:t>Генерализованная</a:t>
            </a:r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Egipet" panose="02000800020000020004" pitchFamily="2" charset="0"/>
              </a:rPr>
              <a:t>лимфаденопатия</a:t>
            </a:r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- характеризуется увеличением двух и более лимфатических узлов, в двух и более разных группах. Лимфатические узлы безболезненны, эластичны, не спаянные друг с другом и окружающими тканями. Они могут то увеличиваться то уменьшаться, это связанно с активностью вируса. Лимфатические узлы могут атрофироваться в последней терминальной стадии ВИЧ. Этот период длится от нескольких лет до 5.</a:t>
            </a:r>
          </a:p>
          <a:p>
            <a:endParaRPr lang="ru-RU" sz="12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СПИД связанный комплекс 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- грибковые и герпетические поражения кожи и слизистых. Необъяснимая лихорадка более 1 месяца. Необъяснимая диарея более 1 месяца, с потерей массы тела более 10%. Гнойничковые поражения кожных покровов. Повторные фарингиты, отиты, синуситы, которые вначале хорошо поддаются лечению обычными методами, но постепенно приобретают затяжной  характер. Может быть очаговый туберкулёз лёгких. Без лечения период длится 12-18 месяцев. При лечении можно продлить жизнь на несколько лет.</a:t>
            </a:r>
          </a:p>
          <a:p>
            <a:endParaRPr lang="ru-RU" sz="12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Egipet" panose="02000800020000020004" pitchFamily="2" charset="0"/>
              </a:rPr>
              <a:t>СПИД </a:t>
            </a:r>
            <a:r>
              <a:rPr lang="ru-RU" sz="1200" dirty="0">
                <a:solidFill>
                  <a:srgbClr val="002060"/>
                </a:solidFill>
                <a:latin typeface="Egipet" panose="02000800020000020004" pitchFamily="2" charset="0"/>
              </a:rPr>
              <a:t>- конечная терминальная стадия. Характерны вторичные заболевания, от которых больные и погибают. Это так называемые СПИД-маркерные заболевания. Без лечения этот период длится от нескольких месяцев до 1 года. При своевременно начатом и эффективном лечении больной может прожить до 3-5 лет.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915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412776"/>
            <a:ext cx="4446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Tahoma"/>
              </a:rPr>
              <a:t>Почтовый адрес:</a:t>
            </a:r>
            <a:r>
              <a:rPr lang="ru-RU" dirty="0">
                <a:solidFill>
                  <a:srgbClr val="002060"/>
                </a:solidFill>
                <a:latin typeface="Tahoma"/>
              </a:rPr>
              <a:t/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153000 г. Иваново </a:t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ул. Станко, д. 29 Литер Г </a:t>
            </a:r>
            <a:r>
              <a:rPr lang="ru-RU" b="1" dirty="0">
                <a:solidFill>
                  <a:srgbClr val="002060"/>
                </a:solidFill>
                <a:latin typeface="Tahoma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/>
              </a:rPr>
            </a:br>
            <a:endParaRPr lang="ru-RU" dirty="0">
              <a:solidFill>
                <a:srgbClr val="002060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/>
              </a:rPr>
              <a:t>Приемная главного врача:</a:t>
            </a:r>
            <a:r>
              <a:rPr lang="ru-RU" dirty="0">
                <a:solidFill>
                  <a:srgbClr val="002060"/>
                </a:solidFill>
                <a:latin typeface="Tahoma"/>
              </a:rPr>
              <a:t> </a:t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+7 (4932) 48-24-50 </a:t>
            </a:r>
            <a:r>
              <a:rPr lang="ru-RU" b="1" dirty="0">
                <a:solidFill>
                  <a:srgbClr val="002060"/>
                </a:solidFill>
                <a:latin typeface="Tahoma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/>
              </a:rPr>
            </a:br>
            <a:endParaRPr lang="ru-RU" dirty="0">
              <a:solidFill>
                <a:srgbClr val="002060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/>
              </a:rPr>
              <a:t>Регистратура:</a:t>
            </a:r>
            <a:r>
              <a:rPr lang="ru-RU" dirty="0">
                <a:solidFill>
                  <a:srgbClr val="002060"/>
                </a:solidFill>
                <a:latin typeface="Tahoma"/>
              </a:rPr>
              <a:t/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+7 (4932) 30-04-42 </a:t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с 7.30 до 15.12 </a:t>
            </a:r>
            <a:r>
              <a:rPr lang="ru-RU" b="1" dirty="0">
                <a:solidFill>
                  <a:srgbClr val="002060"/>
                </a:solidFill>
                <a:latin typeface="Tahoma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/>
              </a:rPr>
            </a:br>
            <a:endParaRPr lang="ru-RU" dirty="0">
              <a:solidFill>
                <a:srgbClr val="002060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/>
              </a:rPr>
              <a:t>Телефон доверия:</a:t>
            </a:r>
            <a:r>
              <a:rPr lang="ru-RU" dirty="0">
                <a:solidFill>
                  <a:srgbClr val="002060"/>
                </a:solidFill>
                <a:latin typeface="Tahoma"/>
              </a:rPr>
              <a:t/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+7 (4932) 30-04-29 </a:t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с 8.00 до 15.00 </a:t>
            </a:r>
            <a:r>
              <a:rPr lang="ru-RU" b="1" dirty="0">
                <a:solidFill>
                  <a:srgbClr val="002060"/>
                </a:solidFill>
                <a:latin typeface="Tahoma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/>
              </a:rPr>
            </a:br>
            <a:endParaRPr lang="ru-RU" dirty="0">
              <a:solidFill>
                <a:srgbClr val="002060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/>
              </a:rPr>
              <a:t>E-</a:t>
            </a:r>
            <a:r>
              <a:rPr lang="ru-RU" b="1" dirty="0" err="1">
                <a:solidFill>
                  <a:srgbClr val="002060"/>
                </a:solidFill>
                <a:latin typeface="Tahoma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Tahoma"/>
              </a:rPr>
              <a:t>:</a:t>
            </a:r>
            <a:r>
              <a:rPr lang="ru-RU" dirty="0">
                <a:solidFill>
                  <a:srgbClr val="002060"/>
                </a:solidFill>
                <a:latin typeface="Tahoma"/>
              </a:rPr>
              <a:t> </a:t>
            </a:r>
            <a:br>
              <a:rPr lang="ru-RU" dirty="0">
                <a:solidFill>
                  <a:srgbClr val="002060"/>
                </a:solidFill>
                <a:latin typeface="Tahoma"/>
              </a:rPr>
            </a:br>
            <a:r>
              <a:rPr lang="ru-RU" dirty="0">
                <a:solidFill>
                  <a:srgbClr val="002060"/>
                </a:solidFill>
                <a:latin typeface="Tahoma"/>
              </a:rPr>
              <a:t>ivspeedcentr@mail.ru</a:t>
            </a:r>
            <a:endParaRPr lang="ru-RU" b="0" i="0" dirty="0">
              <a:solidFill>
                <a:srgbClr val="002060"/>
              </a:solidFill>
              <a:effectLst/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Egipet" panose="02000800020000020004" pitchFamily="2" charset="0"/>
              </a:rPr>
              <a:t>По всем интересующим Вас вопросам вы можете обратится в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Egipet" panose="02000800020000020004" pitchFamily="2" charset="0"/>
              </a:rPr>
              <a:t>Центр по профилактике  и борьбе со СПИД и инфекционными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Egipet" panose="02000800020000020004" pitchFamily="2" charset="0"/>
              </a:rPr>
              <a:t>Заболеваниями  Ивановской области.</a:t>
            </a:r>
            <a:endParaRPr lang="ru-RU" sz="2000" dirty="0">
              <a:solidFill>
                <a:srgbClr val="C00000"/>
              </a:solidFill>
              <a:latin typeface="Egipet" panose="020008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5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194" y="2037231"/>
            <a:ext cx="63918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57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9269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ellBottom Laser Cyrillic" pitchFamily="2" charset="0"/>
              </a:rPr>
              <a:t>ТЕМА: Проблемы, связанные с ВИЧ/СПИД, профилактика </a:t>
            </a:r>
            <a:endParaRPr lang="ru-RU" sz="2400" dirty="0" smtClean="0">
              <a:solidFill>
                <a:srgbClr val="C00000"/>
              </a:solidFill>
              <a:latin typeface="BellBottom Laser Cyrillic" pitchFamily="2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BellBottom Laser Cyrillic" pitchFamily="2" charset="0"/>
              </a:rPr>
              <a:t>ВИЧ-инфекции</a:t>
            </a:r>
            <a:endParaRPr lang="ru-RU" sz="2400" dirty="0">
              <a:solidFill>
                <a:srgbClr val="C00000"/>
              </a:solidFill>
              <a:latin typeface="BellBottom Laser Cyrilli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132856"/>
            <a:ext cx="6794004" cy="40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9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435" y="116632"/>
            <a:ext cx="876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gipet" panose="02000800020000020004" pitchFamily="2" charset="0"/>
              </a:rPr>
              <a:t>Это страшное слово - СПИД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gipet" panose="0200080002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484784"/>
            <a:ext cx="71287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СПИД – </a:t>
            </a:r>
            <a:r>
              <a:rPr lang="ru-RU" sz="1400" dirty="0" smtClean="0">
                <a:solidFill>
                  <a:srgbClr val="002060"/>
                </a:solidFill>
                <a:latin typeface="Egipet" panose="02000800020000020004" pitchFamily="2" charset="0"/>
              </a:rPr>
              <a:t>это заболевание</a:t>
            </a:r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, которое вызывается ВИЧ-инфекциями. Это вирус, лечения для которого не придумано на сегодняшний момент. Он может быть смертельно опасным для человека.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Ученые уверены, что заболевание начало передаваться от животных, а именно от обезьян и произошло это в 1926 году. СПИД начал распространяться с Африканских стран. До тридцатых годов вирус не давал о себе знать. А в 1959 году был зафиксирован случай, когда от него погиб мужчина, проживающий в Конго. Медиками не было точно подтверждено, что смерть наступила из-за СПИДа, это лишь предположения. Это был первый случай.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Через десять лет у проституток были выявлены симптомы СПИДа, из-за развратной половой жизни. </a:t>
            </a:r>
            <a:r>
              <a:rPr lang="ru-RU" sz="1400" dirty="0" smtClean="0">
                <a:solidFill>
                  <a:srgbClr val="002060"/>
                </a:solidFill>
                <a:latin typeface="Egipet" panose="02000800020000020004" pitchFamily="2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то время медики, не обратили на это внимание, и списали все на пневмонию. Еще через девять лет симптомы выявили у гомосексуалистов из Швеции, Танзании, США и Таити.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К 1981 году была выявлена новая болезнь, которая пошла от гомосексуалистов. Когда к нему отнеслись серьезно, то в США удалось выявить более четырехсот носителей ВИЧ-инфекции, половина из которых умерла. В те годы болезнь называли "гомосексуальный рак". В </a:t>
            </a:r>
            <a:r>
              <a:rPr lang="ru-RU" sz="1400" dirty="0" smtClean="0">
                <a:solidFill>
                  <a:srgbClr val="002060"/>
                </a:solidFill>
                <a:latin typeface="Egipet" panose="02000800020000020004" pitchFamily="2" charset="0"/>
              </a:rPr>
              <a:t>том же году ученым </a:t>
            </a:r>
            <a:r>
              <a:rPr lang="ru-RU" sz="1400" dirty="0">
                <a:solidFill>
                  <a:srgbClr val="002060"/>
                </a:solidFill>
                <a:latin typeface="Egipet" panose="02000800020000020004" pitchFamily="2" charset="0"/>
              </a:rPr>
              <a:t>из Америки было описано новое заболевание, которое сегодня называют СПИД. А в мире болезнь получила такое название к 1982 году.</a:t>
            </a:r>
          </a:p>
        </p:txBody>
      </p:sp>
    </p:spTree>
    <p:extLst>
      <p:ext uri="{BB962C8B-B14F-4D97-AF65-F5344CB8AC3E}">
        <p14:creationId xmlns:p14="http://schemas.microsoft.com/office/powerpoint/2010/main" val="376828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1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192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gipet" panose="02000800020000020004" pitchFamily="2" charset="0"/>
              </a:rPr>
              <a:t>Статистика по Ивановской области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gipet" panose="0200080002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124744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Эпидемиологическая </a:t>
            </a:r>
            <a:r>
              <a:rPr lang="ru-RU" dirty="0">
                <a:solidFill>
                  <a:srgbClr val="002060"/>
                </a:solidFill>
                <a:latin typeface="Egipet" panose="02000800020000020004" pitchFamily="2" charset="0"/>
              </a:rPr>
              <a:t>ситуация по ВИЧ-инфекции в Ивановской области, как и в целом по России, остается сложной. По данным областного департамента здравоохранения, на конец апреля текущего года в Ивановской области зарегистрировано 8857 человек, инфицированных ВИЧ, из них в 2016 году вновь выявлено 693 человека.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За </a:t>
            </a:r>
            <a:r>
              <a:rPr lang="ru-RU" dirty="0">
                <a:solidFill>
                  <a:srgbClr val="002060"/>
                </a:solidFill>
                <a:latin typeface="Egipet" panose="02000800020000020004" pitchFamily="2" charset="0"/>
              </a:rPr>
              <a:t>все годы наблюдения умерло в Ивановской области 1796 человек с </a:t>
            </a:r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ВИЧ-инфекцией.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Egipet" panose="02000800020000020004" pitchFamily="2" charset="0"/>
              </a:rPr>
              <a:t>                             Распространенность  ВИЧ – инфекции среди населения административных  районов области носит неоднородный характер. </a:t>
            </a:r>
          </a:p>
          <a:p>
            <a:pPr algn="just" fontAlgn="base"/>
            <a:endParaRPr lang="ru-RU" dirty="0">
              <a:solidFill>
                <a:srgbClr val="002060"/>
              </a:solidFill>
              <a:latin typeface="Egipet" panose="02000800020000020004" pitchFamily="2" charset="0"/>
            </a:endParaRPr>
          </a:p>
          <a:p>
            <a:pPr algn="ctr" fontAlgn="base"/>
            <a:r>
              <a:rPr lang="ru-RU" dirty="0" smtClean="0">
                <a:solidFill>
                  <a:srgbClr val="C00000"/>
                </a:solidFill>
                <a:latin typeface="Egipet" panose="02000800020000020004" pitchFamily="2" charset="0"/>
              </a:rPr>
              <a:t>ОСНОВНАЯ ЧАСТЬ ПРОЖИВАЕТ В гг. </a:t>
            </a:r>
          </a:p>
          <a:p>
            <a:pPr algn="ctr" fontAlgn="base"/>
            <a:r>
              <a:rPr lang="ru-RU" dirty="0" smtClean="0">
                <a:solidFill>
                  <a:srgbClr val="C00000"/>
                </a:solidFill>
                <a:latin typeface="Egipet" panose="02000800020000020004" pitchFamily="2" charset="0"/>
              </a:rPr>
              <a:t>ИВАНОВО, КОХМА, КИНЕШМА, ШУЯ и ВИЧУГА.</a:t>
            </a:r>
          </a:p>
          <a:p>
            <a:pPr algn="just" fontAlgn="base"/>
            <a:r>
              <a:rPr lang="ru-RU" dirty="0">
                <a:solidFill>
                  <a:srgbClr val="4D4D4D"/>
                </a:solidFill>
                <a:latin typeface="Roboto"/>
              </a:rPr>
              <a:t/>
            </a:r>
            <a:br>
              <a:rPr lang="ru-RU" dirty="0">
                <a:solidFill>
                  <a:srgbClr val="4D4D4D"/>
                </a:solidFill>
                <a:latin typeface="Roboto"/>
              </a:rPr>
            </a:br>
            <a:endParaRPr lang="ru-RU" b="0" i="0" dirty="0">
              <a:solidFill>
                <a:srgbClr val="4D4D4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2944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82"/>
            <a:ext cx="9336021" cy="68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4233" r="12381" b="9418"/>
          <a:stretch/>
        </p:blipFill>
        <p:spPr bwMode="auto">
          <a:xfrm>
            <a:off x="1630750" y="-13139"/>
            <a:ext cx="7765785" cy="68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2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181" y="389331"/>
            <a:ext cx="81576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PlakatTitulHlStr" panose="020B0802030202020200" pitchFamily="34" charset="-52"/>
              </a:rPr>
              <a:t>Что такое иммунитет и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PlakatTitulHlStr" panose="020B0802030202020200" pitchFamily="34" charset="-52"/>
              </a:rPr>
              <a:t>для чего он нужен человеку.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PlakatTitulHlStr" panose="020B0802030202020200" pitchFamily="34" charset="-5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" y="1484784"/>
            <a:ext cx="3981254" cy="29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1484784"/>
            <a:ext cx="4198840" cy="29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0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2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18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792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20</cp:revision>
  <dcterms:created xsi:type="dcterms:W3CDTF">2017-06-17T11:04:23Z</dcterms:created>
  <dcterms:modified xsi:type="dcterms:W3CDTF">2017-06-21T07:05:49Z</dcterms:modified>
</cp:coreProperties>
</file>